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59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CF770F8-738E-499C-8541-731309D2B807}" type="datetimeFigureOut">
              <a:rPr lang="en-IN" smtClean="0"/>
              <a:t>08-10-2020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A111ED2-05C8-49F8-AC18-6A5C2AECDD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398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70F8-738E-499C-8541-731309D2B807}" type="datetimeFigureOut">
              <a:rPr lang="en-IN" smtClean="0"/>
              <a:t>08-10-2020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1ED2-05C8-49F8-AC18-6A5C2AECDD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4027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70F8-738E-499C-8541-731309D2B807}" type="datetimeFigureOut">
              <a:rPr lang="en-IN" smtClean="0"/>
              <a:t>08-10-2020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1ED2-05C8-49F8-AC18-6A5C2AECDD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0199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70F8-738E-499C-8541-731309D2B807}" type="datetimeFigureOut">
              <a:rPr lang="en-IN" smtClean="0"/>
              <a:t>08-10-2020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1ED2-05C8-49F8-AC18-6A5C2AECDD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1364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70F8-738E-499C-8541-731309D2B807}" type="datetimeFigureOut">
              <a:rPr lang="en-IN" smtClean="0"/>
              <a:t>08-10-2020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1ED2-05C8-49F8-AC18-6A5C2AECDD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0005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70F8-738E-499C-8541-731309D2B807}" type="datetimeFigureOut">
              <a:rPr lang="en-IN" smtClean="0"/>
              <a:t>08-10-2020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1ED2-05C8-49F8-AC18-6A5C2AECDD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1763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70F8-738E-499C-8541-731309D2B807}" type="datetimeFigureOut">
              <a:rPr lang="en-IN" smtClean="0"/>
              <a:t>08-10-2020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1ED2-05C8-49F8-AC18-6A5C2AECDD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0199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CF770F8-738E-499C-8541-731309D2B807}" type="datetimeFigureOut">
              <a:rPr lang="en-IN" smtClean="0"/>
              <a:t>08-10-2020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1ED2-05C8-49F8-AC18-6A5C2AECDD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8179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CF770F8-738E-499C-8541-731309D2B807}" type="datetimeFigureOut">
              <a:rPr lang="en-IN" smtClean="0"/>
              <a:t>08-10-2020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1ED2-05C8-49F8-AC18-6A5C2AECDD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801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70F8-738E-499C-8541-731309D2B807}" type="datetimeFigureOut">
              <a:rPr lang="en-IN" smtClean="0"/>
              <a:t>08-10-2020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1ED2-05C8-49F8-AC18-6A5C2AECDD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6677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70F8-738E-499C-8541-731309D2B807}" type="datetimeFigureOut">
              <a:rPr lang="en-IN" smtClean="0"/>
              <a:t>08-10-2020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1ED2-05C8-49F8-AC18-6A5C2AECDD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804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70F8-738E-499C-8541-731309D2B807}" type="datetimeFigureOut">
              <a:rPr lang="en-IN" smtClean="0"/>
              <a:t>08-10-2020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1ED2-05C8-49F8-AC18-6A5C2AECDD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530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70F8-738E-499C-8541-731309D2B807}" type="datetimeFigureOut">
              <a:rPr lang="en-IN" smtClean="0"/>
              <a:t>08-10-2020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1ED2-05C8-49F8-AC18-6A5C2AECDD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819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70F8-738E-499C-8541-731309D2B807}" type="datetimeFigureOut">
              <a:rPr lang="en-IN" smtClean="0"/>
              <a:t>08-10-2020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1ED2-05C8-49F8-AC18-6A5C2AECDD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763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70F8-738E-499C-8541-731309D2B807}" type="datetimeFigureOut">
              <a:rPr lang="en-IN" smtClean="0"/>
              <a:t>08-10-2020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1ED2-05C8-49F8-AC18-6A5C2AECDD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124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70F8-738E-499C-8541-731309D2B807}" type="datetimeFigureOut">
              <a:rPr lang="en-IN" smtClean="0"/>
              <a:t>08-10-2020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1ED2-05C8-49F8-AC18-6A5C2AECDD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341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70F8-738E-499C-8541-731309D2B807}" type="datetimeFigureOut">
              <a:rPr lang="en-IN" smtClean="0"/>
              <a:t>08-10-2020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1ED2-05C8-49F8-AC18-6A5C2AECDD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419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CF770F8-738E-499C-8541-731309D2B807}" type="datetimeFigureOut">
              <a:rPr lang="en-IN" smtClean="0"/>
              <a:t>08-10-2020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A111ED2-05C8-49F8-AC18-6A5C2AECDD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267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web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5.webp"/><Relationship Id="rId5" Type="http://schemas.openxmlformats.org/officeDocument/2006/relationships/image" Target="../media/image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380E3-2164-4D95-A874-6EA888212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6694817" cy="938889"/>
          </a:xfrm>
        </p:spPr>
        <p:txBody>
          <a:bodyPr/>
          <a:lstStyle/>
          <a:p>
            <a:r>
              <a:rPr lang="en-US" dirty="0"/>
              <a:t>Environmentalism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755EB3-616C-4A14-8BAC-3535514C3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329" y="1600200"/>
            <a:ext cx="2757220" cy="342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906031-5B6F-4E91-888D-9193B8EDA7FD}"/>
              </a:ext>
            </a:extLst>
          </p:cNvPr>
          <p:cNvSpPr txBox="1"/>
          <p:nvPr/>
        </p:nvSpPr>
        <p:spPr>
          <a:xfrm>
            <a:off x="8173329" y="5190978"/>
            <a:ext cx="2940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Rachel Carson</a:t>
            </a:r>
            <a:endParaRPr lang="en-IN" dirty="0">
              <a:highlight>
                <a:srgbClr val="FFFF00"/>
              </a:highlight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464263-02EC-4B42-A8F6-1AD5D1933B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6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BACFF-DE1C-4B09-A91F-11703E2C8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6B483-EBFA-41CB-ADB6-646AE39F0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700997"/>
            <a:ext cx="9761576" cy="3530991"/>
          </a:xfrm>
        </p:spPr>
        <p:txBody>
          <a:bodyPr>
            <a:noAutofit/>
          </a:bodyPr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 social movement on the </a:t>
            </a:r>
            <a:r>
              <a:rPr lang="en-US" sz="32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welfare of the environment.</a:t>
            </a:r>
            <a:endParaRPr lang="en-US" sz="3200" b="0" i="0" dirty="0">
              <a:solidFill>
                <a:schemeClr val="tx1"/>
              </a:solidFill>
              <a:effectLst/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0" i="0" dirty="0">
                <a:solidFill>
                  <a:schemeClr val="tx1"/>
                </a:solidFill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 It is an ideology focused on the welfare of the environment.</a:t>
            </a:r>
          </a:p>
          <a:p>
            <a:pPr algn="just"/>
            <a:r>
              <a:rPr lang="en-US" sz="3200" b="0" i="0" dirty="0">
                <a:solidFill>
                  <a:schemeClr val="tx1"/>
                </a:solidFill>
                <a:effectLst/>
                <a:latin typeface="Trebuchet MS" panose="020B0603020202020204" pitchFamily="34" charset="0"/>
                <a:cs typeface="Times New Roman" panose="02020603050405020304" pitchFamily="18" charset="0"/>
              </a:rPr>
              <a:t>It seeks to protect and conserve the elements of earth's ecosystem</a:t>
            </a:r>
          </a:p>
          <a:p>
            <a:pPr marL="0" indent="0" algn="just">
              <a:buNone/>
            </a:pPr>
            <a:endParaRPr lang="en-I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1A5A67D-BCF9-4738-BCC3-B29FE17287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7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66582-DD14-4987-906A-926E96AB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Historic Roots……..</a:t>
            </a:r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E2E02-58F8-4115-A552-C241AF26C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008681"/>
            <a:ext cx="9536492" cy="4335848"/>
          </a:xfrm>
        </p:spPr>
        <p:txBody>
          <a:bodyPr>
            <a:normAutofit fontScale="92500" lnSpcReduction="10000"/>
          </a:bodyPr>
          <a:lstStyle/>
          <a:p>
            <a:pPr algn="l"/>
            <a:endParaRPr lang="en-US" b="0" i="0" dirty="0">
              <a:solidFill>
                <a:srgbClr val="6D6E71"/>
              </a:solidFill>
              <a:effectLst/>
              <a:latin typeface="clarendon-text-pro"/>
            </a:endParaRPr>
          </a:p>
          <a:p>
            <a:pPr algn="l"/>
            <a:r>
              <a:rPr lang="en-US" sz="2800" b="0" i="0" dirty="0">
                <a:solidFill>
                  <a:schemeClr val="tx1"/>
                </a:solidFill>
                <a:effectLst/>
                <a:latin typeface="clarendon-text-pro"/>
              </a:rPr>
              <a:t>Environmentalism began as a movement in the 1960s and 1970s. </a:t>
            </a:r>
          </a:p>
          <a:p>
            <a:pPr algn="l"/>
            <a:r>
              <a:rPr lang="en-US" sz="2800" b="0" i="0" dirty="0">
                <a:solidFill>
                  <a:schemeClr val="tx1"/>
                </a:solidFill>
                <a:effectLst/>
                <a:latin typeface="clarendon-text-pro"/>
              </a:rPr>
              <a:t>Humanity's relationship and dependence on the earth for survival has existed since the beginning of time.</a:t>
            </a:r>
          </a:p>
          <a:p>
            <a:pPr algn="l"/>
            <a:r>
              <a:rPr lang="en-US" sz="2800" b="0" i="0" dirty="0">
                <a:solidFill>
                  <a:schemeClr val="tx1"/>
                </a:solidFill>
                <a:effectLst/>
                <a:latin typeface="clarendon-text-pro"/>
              </a:rPr>
              <a:t>Many cultures including Native Americans, Aborigines, Africans, Asians and South Americans have understood this interconnection with the natural world. </a:t>
            </a:r>
          </a:p>
          <a:p>
            <a:pPr algn="l"/>
            <a:r>
              <a:rPr lang="en-US" sz="2800" b="0" i="0" dirty="0">
                <a:solidFill>
                  <a:schemeClr val="tx1"/>
                </a:solidFill>
                <a:effectLst/>
                <a:latin typeface="clarendon-text-pro"/>
              </a:rPr>
              <a:t>Western cultures had a poor understanding of this relationship as they separated themselves from the land through technology and development. </a:t>
            </a:r>
          </a:p>
          <a:p>
            <a:pPr algn="l"/>
            <a:endParaRPr lang="en-US" b="0" i="0" dirty="0">
              <a:solidFill>
                <a:schemeClr val="tx1"/>
              </a:solidFill>
              <a:effectLst/>
              <a:latin typeface="clarendon-text-pro"/>
            </a:endParaRPr>
          </a:p>
          <a:p>
            <a:endParaRPr lang="en-IN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DC8A83-D525-406C-BA18-7F190CD31A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2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202CA-0859-4DCE-B953-583E42B57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Historic Roots……..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65F47-A0A6-4D8D-AAFA-3C7F21796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377441"/>
            <a:ext cx="9142597" cy="4262510"/>
          </a:xfrm>
        </p:spPr>
        <p:txBody>
          <a:bodyPr>
            <a:noAutofit/>
          </a:bodyPr>
          <a:lstStyle/>
          <a:p>
            <a:pPr algn="l"/>
            <a:r>
              <a:rPr lang="en-US" sz="2800" b="0" i="0" dirty="0">
                <a:solidFill>
                  <a:schemeClr val="tx1"/>
                </a:solidFill>
                <a:effectLst/>
                <a:latin typeface="clarendon-text-pro"/>
              </a:rPr>
              <a:t>Beginning in the nineteenth century, the Industrial Revolution caused many changes;</a:t>
            </a:r>
          </a:p>
          <a:p>
            <a:pPr algn="l"/>
            <a:r>
              <a:rPr lang="en-US" sz="2800" b="0" i="0" dirty="0">
                <a:solidFill>
                  <a:schemeClr val="tx1"/>
                </a:solidFill>
                <a:effectLst/>
                <a:latin typeface="clarendon-text-pro"/>
              </a:rPr>
              <a:t> Western people realized their behavior had a negative impact on the environment</a:t>
            </a:r>
          </a:p>
          <a:p>
            <a:pPr algn="l"/>
            <a:r>
              <a:rPr lang="en-US" sz="2800" b="0" i="0" dirty="0">
                <a:solidFill>
                  <a:schemeClr val="tx1"/>
                </a:solidFill>
                <a:effectLst/>
                <a:latin typeface="clarendon-text-pro"/>
              </a:rPr>
              <a:t>Growing Industrialization and factories polluted the air and water</a:t>
            </a:r>
          </a:p>
          <a:p>
            <a:pPr algn="l"/>
            <a:r>
              <a:rPr lang="en-US" sz="2800" b="0" i="0" dirty="0">
                <a:solidFill>
                  <a:schemeClr val="tx1"/>
                </a:solidFill>
                <a:effectLst/>
                <a:latin typeface="clarendon-text-pro"/>
              </a:rPr>
              <a:t> The need for wood to build factories and homes caused mass deforestation and subsequent destruction of animal life</a:t>
            </a:r>
            <a:endParaRPr lang="en-IN" sz="28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27A1469-9D56-41F5-BAF0-32DBD0C49E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5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4D5D-4612-4EE0-AFFF-622343BD2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Concepts dealing with environmental issues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B6CEF-9B8D-47BA-AAC1-513DECCE5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75311" cy="3881706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dirty="0">
                <a:solidFill>
                  <a:schemeClr val="tx1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T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Stencil" panose="040409050D0802020404" pitchFamily="82" charset="0"/>
                <a:cs typeface="Times New Roman" panose="02020603050405020304" pitchFamily="18" charset="0"/>
              </a:rPr>
              <a:t>HE MANAGEMENT OF :</a:t>
            </a:r>
          </a:p>
          <a:p>
            <a:pPr algn="just"/>
            <a:r>
              <a:rPr lang="en-US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Natural Resources</a:t>
            </a:r>
          </a:p>
          <a:p>
            <a:pPr algn="just"/>
            <a:r>
              <a:rPr lang="en-US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Overpopulation</a:t>
            </a:r>
          </a:p>
          <a:p>
            <a:pPr algn="just"/>
            <a:r>
              <a:rPr lang="en-US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Commercial Logging</a:t>
            </a:r>
          </a:p>
          <a:p>
            <a:pPr algn="just"/>
            <a:r>
              <a:rPr lang="en-US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Urbanization </a:t>
            </a:r>
          </a:p>
          <a:p>
            <a:pPr algn="just"/>
            <a:r>
              <a:rPr lang="en-US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Global Warming 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Development Activity</a:t>
            </a:r>
          </a:p>
          <a:p>
            <a:pPr algn="just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F12BE78-4CD3-4D07-8B01-78FDB2EA2B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5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3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ECDC-5258-4A63-974D-8865134EB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environmentalism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1C248-EAEE-4A9F-B15D-CBFEB012E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63372"/>
            <a:ext cx="8825659" cy="4121834"/>
          </a:xfrm>
        </p:spPr>
        <p:txBody>
          <a:bodyPr>
            <a:noAutofit/>
          </a:bodyPr>
          <a:lstStyle/>
          <a:p>
            <a:pPr algn="just"/>
            <a:r>
              <a:rPr lang="en-US" sz="2000" b="0" i="0" dirty="0"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ENVIRONMENTALISM WORKS TO CORRECT THE ENVIRONMENTAL DAMAGE </a:t>
            </a:r>
            <a:endParaRPr lang="en-US" sz="2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REVENT FUTURE DESTRUCTION OF THE ENVIRONMENT</a:t>
            </a:r>
          </a:p>
          <a:p>
            <a:pPr marL="0" indent="0" algn="just">
              <a:buNone/>
            </a:pPr>
            <a:r>
              <a:rPr lang="en-US" sz="2000" b="0" i="0" dirty="0">
                <a:solidFill>
                  <a:srgbClr val="00B05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ENVIRONMENTALISM ADVOCATES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rgbClr val="202122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THE PRESERVATION,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rgbClr val="202122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RESTORATION </a:t>
            </a:r>
          </a:p>
          <a:p>
            <a:pPr marL="0" indent="0" algn="just">
              <a:buNone/>
            </a:pPr>
            <a:r>
              <a:rPr lang="en-US" sz="2000" b="0" i="0" dirty="0">
                <a:solidFill>
                  <a:srgbClr val="00B0F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IMPROVEMENT OF 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rgbClr val="202122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THE NATURAL ENVIRONMENT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CRITICAL EARTH SYSTEM ELEMENTS</a:t>
            </a:r>
            <a:endParaRPr lang="en-IN" sz="2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6A65D02-86BF-4E95-80A1-F32BCF254C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9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528D2-B8FB-46DC-B74C-1625E0425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44063"/>
            <a:ext cx="8987852" cy="984737"/>
          </a:xfrm>
        </p:spPr>
        <p:txBody>
          <a:bodyPr/>
          <a:lstStyle/>
          <a:p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Why Environmentalism?</a:t>
            </a:r>
            <a:endParaRPr lang="en-IN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277D1-16A0-44A1-9439-5A126A4CF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370" y="2335238"/>
            <a:ext cx="9394452" cy="395302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A small</a:t>
            </a:r>
            <a:r>
              <a:rPr lang="en-US" b="0" i="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" panose="020F0502020204030204" pitchFamily="34" charset="0"/>
              </a:rPr>
              <a:t> groups of people were concerned about the future of the environment.</a:t>
            </a:r>
          </a:p>
          <a:p>
            <a:r>
              <a:rPr lang="en-US" b="0" i="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" panose="020F0502020204030204" pitchFamily="34" charset="0"/>
              </a:rPr>
              <a:t> Scientists studied ecological systems while others formed clubs and initiated protests.</a:t>
            </a:r>
          </a:p>
          <a:p>
            <a:r>
              <a:rPr lang="en-US" b="0" i="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" panose="020F0502020204030204" pitchFamily="34" charset="0"/>
              </a:rPr>
              <a:t> These concerned people became known as conservationists, a predecessor to the modern environmentalist. </a:t>
            </a:r>
          </a:p>
          <a:p>
            <a:r>
              <a:rPr lang="en-US" b="0" i="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" panose="020F0502020204030204" pitchFamily="34" charset="0"/>
              </a:rPr>
              <a:t>Some of the earliest protests against pollution and for the conservation of natural resources and wildlife happened in the late nineteenth century. </a:t>
            </a:r>
          </a:p>
          <a:p>
            <a:r>
              <a:rPr lang="en-US" b="0" i="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" panose="020F0502020204030204" pitchFamily="34" charset="0"/>
              </a:rPr>
              <a:t>Earth-friendly groups, such as the Sierra Club established in 1892, inspired President Theodore Roosevelt's innovative conservation programs (Sierra Club). </a:t>
            </a:r>
          </a:p>
          <a:p>
            <a:r>
              <a:rPr lang="en-US" b="0" i="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Calibri" panose="020F0502020204030204" pitchFamily="34" charset="0"/>
              </a:rPr>
              <a:t>Unfortunately, two World Wars and the Great Depression overshadowed conservation and environmental issues.</a:t>
            </a:r>
            <a:endParaRPr lang="en-IN" dirty="0">
              <a:solidFill>
                <a:schemeClr val="tx1"/>
              </a:solidFill>
              <a:latin typeface="Arial Rounded MT Bold" panose="020F07040305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7BCE49E-AB22-4C0D-B83F-086BEA5522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1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E6D65-2776-4E71-A621-9F4057B04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588" y="1800666"/>
            <a:ext cx="5350412" cy="2283824"/>
          </a:xfrm>
        </p:spPr>
        <p:txBody>
          <a:bodyPr/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Modern No. 20" panose="02070704070505020303" pitchFamily="18" charset="0"/>
              </a:rPr>
              <a:t>	T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Modern No. 20" panose="02070704070505020303" pitchFamily="18" charset="0"/>
              </a:rPr>
              <a:t>heory that views environment  rather than heredity as the important factor in the development and especially the cultural and intellectual development of an individual or group.</a:t>
            </a:r>
            <a:endParaRPr lang="en-IN" sz="2400" dirty="0">
              <a:solidFill>
                <a:schemeClr val="bg1"/>
              </a:solidFill>
              <a:latin typeface="Modern No. 20" panose="02070704070505020303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E02D2-69DD-4A0D-9618-A3722B9A86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D29F04-324A-4082-8A92-16731FACDE3C}"/>
              </a:ext>
            </a:extLst>
          </p:cNvPr>
          <p:cNvSpPr txBox="1"/>
          <p:nvPr/>
        </p:nvSpPr>
        <p:spPr>
          <a:xfrm>
            <a:off x="1195754" y="984739"/>
            <a:ext cx="4900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Conclusion </a:t>
            </a:r>
            <a:endParaRPr lang="en-IN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8A0DA2F9-8CEF-4AC7-87CF-E4F3C3E4046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7974994"/>
                  </p:ext>
                </p:extLst>
              </p:nvPr>
            </p:nvGraphicFramePr>
            <p:xfrm>
              <a:off x="6895559" y="2627962"/>
              <a:ext cx="4000352" cy="2563015"/>
            </p:xfrm>
            <a:graphic>
              <a:graphicData uri="http://schemas.microsoft.com/office/powerpoint/2016/slidezoom">
                <pslz:sldZm>
                  <pslz:sldZmObj sldId="263" cId="2402455343">
                    <pslz:zmPr id="{AD24E6F6-2E30-4125-A0BC-CE94762B8B5D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000352" cy="256301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Slide Zoom 5">
                <a:extLst>
                  <a:ext uri="{FF2B5EF4-FFF2-40B4-BE49-F238E27FC236}">
                    <a16:creationId xmlns:a16="http://schemas.microsoft.com/office/drawing/2014/main" id="{8A0DA2F9-8CEF-4AC7-87CF-E4F3C3E4046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95559" y="2627962"/>
                <a:ext cx="4000352" cy="256301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24A2CCCB-0A52-4297-9C83-3AC736F0ED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559" y="2526145"/>
            <a:ext cx="4679605" cy="311669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376698-D321-41CF-A284-EDB8E33BDF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5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312</TotalTime>
  <Words>361</Words>
  <Application>Microsoft Office PowerPoint</Application>
  <PresentationFormat>Widescreen</PresentationFormat>
  <Paragraphs>44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Aharoni</vt:lpstr>
      <vt:lpstr>Arial</vt:lpstr>
      <vt:lpstr>Arial Rounded MT Bold</vt:lpstr>
      <vt:lpstr>Century Gothic</vt:lpstr>
      <vt:lpstr>clarendon-text-pro</vt:lpstr>
      <vt:lpstr>Modern No. 20</vt:lpstr>
      <vt:lpstr>Stencil</vt:lpstr>
      <vt:lpstr>Times New Roman</vt:lpstr>
      <vt:lpstr>Trebuchet MS</vt:lpstr>
      <vt:lpstr>Wingdings</vt:lpstr>
      <vt:lpstr>Wingdings 3</vt:lpstr>
      <vt:lpstr>Ion Boardroom</vt:lpstr>
      <vt:lpstr>Environmentalism</vt:lpstr>
      <vt:lpstr>Definition</vt:lpstr>
      <vt:lpstr>Historic Roots……..</vt:lpstr>
      <vt:lpstr>Historic Roots……..</vt:lpstr>
      <vt:lpstr>Concepts dealing with environmental issues</vt:lpstr>
      <vt:lpstr>Purpose of environmentalism</vt:lpstr>
      <vt:lpstr> Why Environmentalism?</vt:lpstr>
      <vt:lpstr> Theory that views environment  rather than heredity as the important factor in the development and especially the cultural and intellectual development of an individual or group.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Environmentalism</dc:title>
  <dc:creator>user</dc:creator>
  <cp:lastModifiedBy>user</cp:lastModifiedBy>
  <cp:revision>19</cp:revision>
  <dcterms:created xsi:type="dcterms:W3CDTF">2020-08-03T14:48:57Z</dcterms:created>
  <dcterms:modified xsi:type="dcterms:W3CDTF">2020-10-08T08:10:04Z</dcterms:modified>
</cp:coreProperties>
</file>